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0" r:id="rId7"/>
    <p:sldId id="262" r:id="rId8"/>
    <p:sldId id="263" r:id="rId9"/>
    <p:sldId id="270" r:id="rId10"/>
  </p:sldIdLst>
  <p:sldSz cx="9144000" cy="6858000" type="screen4x3"/>
  <p:notesSz cx="9144000" cy="6858000"/>
  <p:defaultTextStyle>
    <a:defPPr>
      <a:defRPr lang="ru-RU"/>
    </a:defPPr>
    <a:lvl1pPr marL="0" lvl="0" indent="0" algn="ctr" defTabSz="914400">
      <a:lnSpc>
        <a:spcPct val="100000"/>
      </a:lnSpc>
      <a:spcBef>
        <a:spcPts val="0"/>
      </a:spcBef>
      <a:spcAft>
        <a:spcPts val="0"/>
      </a:spcAft>
      <a:buNone/>
      <a:defRPr sz="6000" b="0" i="0" u="none">
        <a:solidFill>
          <a:schemeClr val="tx1"/>
        </a:solidFill>
        <a:latin typeface="Times New Roman"/>
        <a:ea typeface="+mn-ea"/>
        <a:cs typeface="+mn-cs"/>
      </a:defRPr>
    </a:lvl1pPr>
    <a:lvl2pPr marL="457200" lvl="1" indent="0" algn="ctr" defTabSz="914400">
      <a:lnSpc>
        <a:spcPct val="100000"/>
      </a:lnSpc>
      <a:spcBef>
        <a:spcPts val="0"/>
      </a:spcBef>
      <a:spcAft>
        <a:spcPts val="0"/>
      </a:spcAft>
      <a:buNone/>
      <a:defRPr sz="6000" b="0" i="0" u="none">
        <a:solidFill>
          <a:schemeClr val="tx1"/>
        </a:solidFill>
        <a:latin typeface="Times New Roman"/>
        <a:ea typeface="+mn-ea"/>
        <a:cs typeface="+mn-cs"/>
      </a:defRPr>
    </a:lvl2pPr>
    <a:lvl3pPr marL="914400" lvl="2" indent="0" algn="ctr" defTabSz="914400">
      <a:lnSpc>
        <a:spcPct val="100000"/>
      </a:lnSpc>
      <a:spcBef>
        <a:spcPts val="0"/>
      </a:spcBef>
      <a:spcAft>
        <a:spcPts val="0"/>
      </a:spcAft>
      <a:buNone/>
      <a:defRPr sz="6000" b="0" i="0" u="none">
        <a:solidFill>
          <a:schemeClr val="tx1"/>
        </a:solidFill>
        <a:latin typeface="Times New Roman"/>
        <a:ea typeface="+mn-ea"/>
        <a:cs typeface="+mn-cs"/>
      </a:defRPr>
    </a:lvl3pPr>
    <a:lvl4pPr marL="1371600" lvl="3" indent="0" algn="ctr" defTabSz="914400">
      <a:lnSpc>
        <a:spcPct val="100000"/>
      </a:lnSpc>
      <a:spcBef>
        <a:spcPts val="0"/>
      </a:spcBef>
      <a:spcAft>
        <a:spcPts val="0"/>
      </a:spcAft>
      <a:buNone/>
      <a:defRPr sz="6000" b="0" i="0" u="none">
        <a:solidFill>
          <a:schemeClr val="tx1"/>
        </a:solidFill>
        <a:latin typeface="Times New Roman"/>
        <a:ea typeface="+mn-ea"/>
        <a:cs typeface="+mn-cs"/>
      </a:defRPr>
    </a:lvl4pPr>
    <a:lvl5pPr marL="1828800" lvl="4" indent="0" algn="ctr" defTabSz="914400">
      <a:lnSpc>
        <a:spcPct val="100000"/>
      </a:lnSpc>
      <a:spcBef>
        <a:spcPts val="0"/>
      </a:spcBef>
      <a:spcAft>
        <a:spcPts val="0"/>
      </a:spcAft>
      <a:buNone/>
      <a:defRPr sz="6000" b="0" i="0" u="none">
        <a:solidFill>
          <a:schemeClr val="tx1"/>
        </a:solidFill>
        <a:latin typeface="Times New Roman"/>
        <a:ea typeface="+mn-ea"/>
        <a:cs typeface="+mn-cs"/>
      </a:defRPr>
    </a:lvl5pPr>
    <a:lvl6pPr marL="2286000" lvl="5" indent="0" algn="ctr" defTabSz="914400">
      <a:lnSpc>
        <a:spcPct val="100000"/>
      </a:lnSpc>
      <a:spcBef>
        <a:spcPts val="0"/>
      </a:spcBef>
      <a:spcAft>
        <a:spcPts val="0"/>
      </a:spcAft>
      <a:buNone/>
      <a:defRPr sz="6000" b="0" i="0" u="none">
        <a:solidFill>
          <a:schemeClr val="tx1"/>
        </a:solidFill>
        <a:latin typeface="Times New Roman"/>
        <a:ea typeface="+mn-ea"/>
        <a:cs typeface="+mn-cs"/>
      </a:defRPr>
    </a:lvl6pPr>
    <a:lvl7pPr marL="2743200" lvl="6" indent="0" algn="ctr" defTabSz="914400">
      <a:lnSpc>
        <a:spcPct val="100000"/>
      </a:lnSpc>
      <a:spcBef>
        <a:spcPts val="0"/>
      </a:spcBef>
      <a:spcAft>
        <a:spcPts val="0"/>
      </a:spcAft>
      <a:buNone/>
      <a:defRPr sz="6000" b="0" i="0" u="none">
        <a:solidFill>
          <a:schemeClr val="tx1"/>
        </a:solidFill>
        <a:latin typeface="Times New Roman"/>
        <a:ea typeface="+mn-ea"/>
        <a:cs typeface="+mn-cs"/>
      </a:defRPr>
    </a:lvl7pPr>
    <a:lvl8pPr marL="3200400" lvl="7" indent="0" algn="ctr" defTabSz="914400">
      <a:lnSpc>
        <a:spcPct val="100000"/>
      </a:lnSpc>
      <a:spcBef>
        <a:spcPts val="0"/>
      </a:spcBef>
      <a:spcAft>
        <a:spcPts val="0"/>
      </a:spcAft>
      <a:buNone/>
      <a:defRPr sz="6000" b="0" i="0" u="none">
        <a:solidFill>
          <a:schemeClr val="tx1"/>
        </a:solidFill>
        <a:latin typeface="Times New Roman"/>
        <a:ea typeface="+mn-ea"/>
        <a:cs typeface="+mn-cs"/>
      </a:defRPr>
    </a:lvl8pPr>
    <a:lvl9pPr marL="3657600" lvl="8" indent="0" algn="ctr" defTabSz="914400">
      <a:lnSpc>
        <a:spcPct val="100000"/>
      </a:lnSpc>
      <a:spcBef>
        <a:spcPts val="0"/>
      </a:spcBef>
      <a:spcAft>
        <a:spcPts val="0"/>
      </a:spcAft>
      <a:buNone/>
      <a:defRPr sz="6000" b="0" i="0" u="none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F1D906-B772-4A49-9BC2-D49DFB8A9D9B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6DEBE-EFAC-46EB-AC32-1DD83BE75B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326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06DEBE-EFAC-46EB-AC32-1DD83BE75B7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595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32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  <a:p>
            <a:pPr lvl="1">
              <a:defRPr/>
            </a:pPr>
            <a:r>
              <a:rPr lang="ru-RU"/>
              <a:t>Второй уровень</a:t>
            </a:r>
          </a:p>
          <a:p>
            <a:pPr lvl="2">
              <a:defRPr/>
            </a:pPr>
            <a:r>
              <a:rPr lang="ru-RU"/>
              <a:t>Третий уровень</a:t>
            </a:r>
          </a:p>
          <a:p>
            <a:pPr lvl="3">
              <a:defRPr/>
            </a:pPr>
            <a:r>
              <a:rPr lang="ru-RU"/>
              <a:t>Четвертый уровень</a:t>
            </a:r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32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>
              <a:defRPr/>
            </a:pPr>
            <a:r>
              <a:t>Образец заголовка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>
              <a:defRPr/>
            </a:pPr>
            <a:r>
              <a:t>Образец текста</a:t>
            </a:r>
          </a:p>
          <a:p>
            <a:pPr lvl="1">
              <a:defRPr/>
            </a:pPr>
            <a:r>
              <a:t>Второй уровень</a:t>
            </a:r>
          </a:p>
          <a:p>
            <a:pPr lvl="2">
              <a:defRPr/>
            </a:pPr>
            <a:r>
              <a:t>Третий уровень</a:t>
            </a:r>
          </a:p>
          <a:p>
            <a:pPr lvl="3">
              <a:defRPr/>
            </a:pPr>
            <a:r>
              <a:t>Четвертый уровень</a:t>
            </a:r>
          </a:p>
          <a:p>
            <a:pPr lvl="4">
              <a:defRPr/>
            </a:pPr>
            <a:r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>
                <a:latin typeface="+mn-lt"/>
              </a:defRPr>
            </a:lvl1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+mn-lt"/>
              </a:defRPr>
            </a:lvl1pPr>
          </a:lstStyle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Arial"/>
              </a:defRPr>
            </a:lvl1pPr>
          </a:lstStyle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2pPr>
      <a:lvl3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3pPr>
      <a:lvl4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4pPr>
      <a:lvl5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5pPr>
      <a:lvl6pPr marL="4572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6pPr>
      <a:lvl7pPr marL="9144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7pPr>
      <a:lvl8pPr marL="13716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8pPr>
      <a:lvl9pPr marL="18288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9pPr>
    </p:titleStyle>
    <p:bodyStyle>
      <a:lvl1pPr marL="342900" indent="-342900" algn="l">
        <a:spcBef>
          <a:spcPts val="0"/>
        </a:spcBef>
        <a:spcAft>
          <a:spcPts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>
        <a:spcBef>
          <a:spcPts val="0"/>
        </a:spcBef>
        <a:spcAft>
          <a:spcPts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>
        <a:spcBef>
          <a:spcPts val="0"/>
        </a:spcBef>
        <a:spcAft>
          <a:spcPts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>
        <a:spcBef>
          <a:spcPts val="0"/>
        </a:spcBef>
        <a:spcAft>
          <a:spcPts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/>
        </a:blip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>
              <a:defRPr/>
            </a:pPr>
            <a:r>
              <a:t>Образец заголовка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>
              <a:defRPr/>
            </a:pPr>
            <a:r>
              <a:t>Образец текста</a:t>
            </a:r>
          </a:p>
          <a:p>
            <a:pPr lvl="1">
              <a:defRPr/>
            </a:pPr>
            <a:r>
              <a:t>Второй уровень</a:t>
            </a:r>
          </a:p>
          <a:p>
            <a:pPr lvl="2">
              <a:defRPr/>
            </a:pPr>
            <a:r>
              <a:t>Третий уровень</a:t>
            </a:r>
          </a:p>
          <a:p>
            <a:pPr lvl="3">
              <a:defRPr/>
            </a:pPr>
            <a:r>
              <a:t>Четвертый уровень</a:t>
            </a:r>
          </a:p>
          <a:p>
            <a:pPr lvl="4">
              <a:defRPr/>
            </a:pPr>
            <a:r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>
                <a:latin typeface="+mn-lt"/>
              </a:defRPr>
            </a:lvl1pPr>
          </a:lstStyle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latin typeface="+mn-lt"/>
              </a:defRPr>
            </a:lvl1pPr>
          </a:lstStyle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00" b="0" i="0" u="none" strike="noStrike" cap="none" spc="0">
              <a:ln>
                <a:noFill/>
              </a:ln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latin typeface="Arial"/>
              </a:defRPr>
            </a:lvl1pPr>
          </a:lstStyle>
          <a:p>
            <a:pPr lvl="0">
              <a:defRPr/>
            </a:pPr>
            <a:fld id="{9A0DB2DC-4C9A-4742-B13C-FB6460FD3503}" type="slidenum">
              <a:rPr lang="ru-RU"/>
              <a:t>‹#›</a:t>
            </a:fld>
            <a:endParaRPr lang="ru-RU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2pPr>
      <a:lvl3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3pPr>
      <a:lvl4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4pPr>
      <a:lvl5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5pPr>
      <a:lvl6pPr marL="4572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6pPr>
      <a:lvl7pPr marL="9144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7pPr>
      <a:lvl8pPr marL="13716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8pPr>
      <a:lvl9pPr marL="18288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9pPr>
    </p:titleStyle>
    <p:bodyStyle>
      <a:lvl1pPr marL="342900" indent="-342900" algn="l">
        <a:spcBef>
          <a:spcPts val="0"/>
        </a:spcBef>
        <a:spcAft>
          <a:spcPts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>
        <a:spcBef>
          <a:spcPts val="0"/>
        </a:spcBef>
        <a:spcAft>
          <a:spcPts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>
        <a:spcBef>
          <a:spcPts val="0"/>
        </a:spcBef>
        <a:spcAft>
          <a:spcPts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>
        <a:spcBef>
          <a:spcPts val="0"/>
        </a:spcBef>
        <a:spcAft>
          <a:spcPts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/>
          </p:cNvSpPr>
          <p:nvPr>
            <p:ph type="title"/>
          </p:nvPr>
        </p:nvSpPr>
        <p:spPr bwMode="auto">
          <a:xfrm>
            <a:off x="457200" y="5589588"/>
            <a:ext cx="8229600" cy="647700"/>
          </a:xfrm>
          <a:ln/>
        </p:spPr>
        <p:txBody>
          <a:bodyPr vert="horz" wrap="square" lIns="91440" tIns="45720" rIns="91440" bIns="45720" anchor="ctr" anchorCtr="0"/>
          <a:lstStyle/>
          <a:p>
            <a:pPr>
              <a:defRPr/>
            </a:pPr>
            <a:r>
              <a:rPr sz="2400">
                <a:latin typeface="Times New Roman"/>
              </a:rPr>
              <a:t>                                                   </a:t>
            </a:r>
          </a:p>
        </p:txBody>
      </p:sp>
      <p:sp>
        <p:nvSpPr>
          <p:cNvPr id="2051" name="Rectangle 5"/>
          <p:cNvSpPr>
            <a:spLocks noGrp="1"/>
          </p:cNvSpPr>
          <p:nvPr>
            <p:ph sz="half" idx="1"/>
          </p:nvPr>
        </p:nvSpPr>
        <p:spPr bwMode="auto">
          <a:xfrm>
            <a:off x="0" y="1"/>
            <a:ext cx="9144000" cy="1484784"/>
          </a:xfrm>
          <a:ln/>
        </p:spPr>
        <p:txBody>
          <a:bodyPr vert="horz" wrap="square" lIns="91440" tIns="45720" rIns="91440" bIns="45720" anchor="t" anchorCtr="0"/>
          <a:lstStyle/>
          <a:p>
            <a:pPr>
              <a:buClrTx/>
              <a:buSzTx/>
              <a:buFontTx/>
              <a:buNone/>
              <a:defRPr/>
            </a:pPr>
            <a:r>
              <a:rPr lang="ru-RU" sz="4400" dirty="0">
                <a:latin typeface="Times New Roman"/>
                <a:ea typeface="+mn-ea"/>
                <a:cs typeface="+mn-cs"/>
              </a:rPr>
              <a:t>Гнев и агрессия: что это за чувства и почему они возникают?</a:t>
            </a:r>
            <a:endParaRPr sz="4400" dirty="0">
              <a:latin typeface="Times New Roman"/>
              <a:ea typeface="+mn-ea"/>
              <a:cs typeface="+mn-cs"/>
            </a:endParaRPr>
          </a:p>
        </p:txBody>
      </p:sp>
      <p:pic>
        <p:nvPicPr>
          <p:cNvPr id="2052" name="Picture 7" descr="не ори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/>
        </p:blipFill>
        <p:spPr bwMode="auto">
          <a:xfrm>
            <a:off x="2267744" y="2233295"/>
            <a:ext cx="5012690" cy="4624705"/>
          </a:xfrm>
          <a:prstGeom prst="rect">
            <a:avLst/>
          </a:prstGeom>
          <a:ln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/>
          </p:cNvSpPr>
          <p:nvPr>
            <p:ph idx="1"/>
          </p:nvPr>
        </p:nvSpPr>
        <p:spPr bwMode="auto">
          <a:xfrm>
            <a:off x="0" y="0"/>
            <a:ext cx="9003030" cy="6842125"/>
          </a:xfrm>
        </p:spPr>
        <p:txBody>
          <a:bodyPr vert="horz" wrap="square" lIns="91440" tIns="45720" rIns="91440" bIns="45720" anchor="t" anchorCtr="0"/>
          <a:lstStyle/>
          <a:p>
            <a:pPr algn="just">
              <a:lnSpc>
                <a:spcPct val="120000"/>
              </a:lnSpc>
              <a:spcBef>
                <a:spcPts val="20"/>
              </a:spcBef>
              <a:spcAft>
                <a:spcPts val="0"/>
              </a:spcAft>
              <a:buNone/>
              <a:defRPr/>
            </a:pPr>
            <a:r>
              <a:rPr lang="ru-RU" sz="2400" dirty="0"/>
              <a:t>                                      Гнев и агрессия</a:t>
            </a:r>
          </a:p>
          <a:p>
            <a:pPr algn="just">
              <a:lnSpc>
                <a:spcPct val="120000"/>
              </a:lnSpc>
              <a:spcBef>
                <a:spcPts val="20"/>
              </a:spcBef>
              <a:spcAft>
                <a:spcPts val="0"/>
              </a:spcAft>
              <a:buNone/>
              <a:defRPr/>
            </a:pPr>
            <a:endParaRPr lang="ru-RU" sz="2400" dirty="0"/>
          </a:p>
          <a:p>
            <a:pPr algn="just">
              <a:lnSpc>
                <a:spcPct val="120000"/>
              </a:lnSpc>
              <a:spcBef>
                <a:spcPts val="20"/>
              </a:spcBef>
              <a:spcAft>
                <a:spcPts val="0"/>
              </a:spcAft>
              <a:buNone/>
              <a:defRPr/>
            </a:pPr>
            <a:r>
              <a:rPr lang="ru-RU" sz="2400" dirty="0"/>
              <a:t>Гнев — это негативное эмоциональное состояние, которое обычно ассоциируется с враждебными мыслями, физиологическим возбуждением.</a:t>
            </a:r>
          </a:p>
          <a:p>
            <a:pPr algn="just">
              <a:lnSpc>
                <a:spcPct val="120000"/>
              </a:lnSpc>
              <a:spcBef>
                <a:spcPts val="20"/>
              </a:spcBef>
              <a:spcAft>
                <a:spcPts val="0"/>
              </a:spcAft>
              <a:buNone/>
              <a:defRPr/>
            </a:pPr>
            <a:endParaRPr lang="ru-RU" sz="2400" dirty="0"/>
          </a:p>
          <a:p>
            <a:pPr algn="just">
              <a:lnSpc>
                <a:spcPct val="120000"/>
              </a:lnSpc>
              <a:spcBef>
                <a:spcPts val="20"/>
              </a:spcBef>
              <a:spcAft>
                <a:spcPts val="0"/>
              </a:spcAft>
              <a:buNone/>
              <a:defRPr/>
            </a:pPr>
            <a:r>
              <a:rPr lang="ru-RU" sz="2400" dirty="0"/>
              <a:t>    Агрессия — это поведение, направленное на причинение физического или психологического вреда другим людям. Агрессия может быть физической (удары, проявления силы, нанесение ущерба или повреждение имущества) или психологической (оскорбления, угрозы, манипуляции). </a:t>
            </a:r>
          </a:p>
          <a:p>
            <a:pPr algn="just">
              <a:lnSpc>
                <a:spcPct val="120000"/>
              </a:lnSpc>
              <a:spcBef>
                <a:spcPts val="20"/>
              </a:spcBef>
              <a:spcAft>
                <a:spcPts val="0"/>
              </a:spcAft>
              <a:buNone/>
              <a:defRPr/>
            </a:pPr>
            <a:endParaRPr lang="ru-RU" sz="2400" dirty="0"/>
          </a:p>
          <a:p>
            <a:pPr algn="just">
              <a:lnSpc>
                <a:spcPct val="120000"/>
              </a:lnSpc>
              <a:spcBef>
                <a:spcPts val="20"/>
              </a:spcBef>
              <a:spcAft>
                <a:spcPts val="0"/>
              </a:spcAft>
              <a:buNone/>
              <a:defRPr/>
            </a:pPr>
            <a:r>
              <a:rPr lang="ru-RU" sz="2400" dirty="0"/>
              <a:t>Разница между гневом и агрессией в том, что гнев — это тип чувства, а агрессия — тип поведения.</a:t>
            </a:r>
            <a:endParaRPr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/>
          </p:cNvSpPr>
          <p:nvPr>
            <p:ph type="title"/>
          </p:nvPr>
        </p:nvSpPr>
        <p:spPr bwMode="auto">
          <a:xfrm>
            <a:off x="457200" y="-1174650"/>
            <a:ext cx="8229600" cy="2227386"/>
          </a:xfrm>
        </p:spPr>
        <p:txBody>
          <a:bodyPr vert="horz" wrap="square" lIns="91440" tIns="45720" rIns="91440" bIns="45720" anchor="ctr" anchorCtr="0"/>
          <a:lstStyle/>
          <a:p>
            <a:pPr>
              <a:defRPr/>
            </a:pPr>
            <a:r>
              <a:rPr sz="4000" dirty="0">
                <a:latin typeface="Times New Roman"/>
              </a:rPr>
              <a:t> </a:t>
            </a:r>
            <a:br>
              <a:rPr sz="4000" dirty="0">
                <a:latin typeface="Times New Roman"/>
              </a:rPr>
            </a:br>
            <a:r>
              <a:rPr lang="ru-RU" sz="4000" dirty="0">
                <a:latin typeface="Times New Roman"/>
              </a:rPr>
              <a:t>Виды и причины агрессии.</a:t>
            </a:r>
            <a:endParaRPr sz="4000" dirty="0">
              <a:latin typeface="Times New Roman"/>
            </a:endParaRPr>
          </a:p>
        </p:txBody>
      </p:sp>
      <p:sp>
        <p:nvSpPr>
          <p:cNvPr id="3075" name="Rectangle 3"/>
          <p:cNvSpPr>
            <a:spLocks noGrp="1"/>
          </p:cNvSpPr>
          <p:nvPr>
            <p:ph sz="half" idx="1"/>
          </p:nvPr>
        </p:nvSpPr>
        <p:spPr bwMode="auto">
          <a:xfrm>
            <a:off x="128111" y="347478"/>
            <a:ext cx="9000231" cy="2592288"/>
          </a:xfrm>
        </p:spPr>
        <p:txBody>
          <a:bodyPr vert="horz" wrap="square" lIns="91440" tIns="45720" rIns="91440" bIns="45720" anchor="t" anchorCtr="0"/>
          <a:lstStyle/>
          <a:p>
            <a:pPr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ru-RU" sz="1800" dirty="0">
                <a:latin typeface="Arial"/>
                <a:ea typeface="+mn-ea"/>
                <a:cs typeface="Arial"/>
              </a:rPr>
              <a:t>Виды</a:t>
            </a:r>
          </a:p>
          <a:p>
            <a:pPr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ru-RU" sz="1800" dirty="0">
                <a:latin typeface="Arial"/>
                <a:ea typeface="+mn-ea"/>
                <a:cs typeface="Arial"/>
              </a:rPr>
              <a:t>Некоторые виды агрессии:</a:t>
            </a:r>
          </a:p>
          <a:p>
            <a:pPr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ru-RU" sz="1800" dirty="0">
                <a:latin typeface="Arial"/>
                <a:ea typeface="+mn-ea"/>
                <a:cs typeface="Arial"/>
              </a:rPr>
              <a:t>Физическая — нападения, драки, удары, пинки и другие формы причинения вреда. </a:t>
            </a:r>
          </a:p>
          <a:p>
            <a:pPr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ru-RU" sz="1800" dirty="0">
                <a:latin typeface="Arial"/>
                <a:ea typeface="+mn-ea"/>
                <a:cs typeface="Arial"/>
              </a:rPr>
              <a:t>Вербальная — оскорбления, угрозы, насмешки, грубые высказывания. </a:t>
            </a:r>
          </a:p>
          <a:p>
            <a:pPr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ru-RU" sz="1800" dirty="0">
                <a:latin typeface="Arial"/>
                <a:ea typeface="+mn-ea"/>
                <a:cs typeface="Arial"/>
              </a:rPr>
              <a:t>Косвенная — агрессия не направляется на объект раздражения, а вымещается на том, что попалось под руку (например, пнуть дверь). </a:t>
            </a:r>
          </a:p>
          <a:p>
            <a:pPr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lang="ru-RU" sz="1800" dirty="0">
                <a:latin typeface="Arial"/>
                <a:ea typeface="+mn-ea"/>
                <a:cs typeface="Arial"/>
              </a:rPr>
              <a:t>Аутоагрессия — агрессия, направленная на себя. Крайняя форма — попытки самоубийства. </a:t>
            </a:r>
            <a:endParaRPr sz="1800" dirty="0">
              <a:latin typeface="Arial"/>
              <a:ea typeface="+mn-ea"/>
              <a:cs typeface="Arial"/>
            </a:endParaRPr>
          </a:p>
        </p:txBody>
      </p:sp>
      <p:sp>
        <p:nvSpPr>
          <p:cNvPr id="3076" name="Rectangle 5"/>
          <p:cNvSpPr>
            <a:spLocks noGrp="1"/>
          </p:cNvSpPr>
          <p:nvPr>
            <p:ph sz="half" idx="2"/>
          </p:nvPr>
        </p:nvSpPr>
        <p:spPr bwMode="auto">
          <a:xfrm>
            <a:off x="9261" y="4221088"/>
            <a:ext cx="9252520" cy="2348879"/>
          </a:xfrm>
        </p:spPr>
        <p:txBody>
          <a:bodyPr vert="horz" wrap="square" lIns="91440" tIns="45720" rIns="91440" bIns="45720" anchor="t" anchorCtr="0"/>
          <a:lstStyle/>
          <a:p>
            <a:pPr marL="0" indent="0">
              <a:lnSpc>
                <a:spcPct val="150000"/>
              </a:lnSpc>
              <a:buClrTx/>
              <a:buSzTx/>
              <a:buNone/>
              <a:defRPr/>
            </a:pPr>
            <a:r>
              <a:rPr lang="ru-RU" sz="1600" dirty="0">
                <a:latin typeface="Arial"/>
                <a:ea typeface="+mn-ea"/>
                <a:cs typeface="Arial"/>
              </a:rPr>
              <a:t>Причины</a:t>
            </a:r>
          </a:p>
          <a:p>
            <a:pPr>
              <a:lnSpc>
                <a:spcPct val="150000"/>
              </a:lnSpc>
              <a:buClrTx/>
              <a:buSzTx/>
              <a:buFontTx/>
              <a:defRPr/>
            </a:pPr>
            <a:r>
              <a:rPr lang="ru-RU" sz="1600" dirty="0">
                <a:latin typeface="Arial"/>
                <a:ea typeface="+mn-ea"/>
                <a:cs typeface="Arial"/>
              </a:rPr>
              <a:t>Агрессия может быть вызвана различными факторами, например:</a:t>
            </a:r>
          </a:p>
          <a:p>
            <a:pPr>
              <a:lnSpc>
                <a:spcPct val="150000"/>
              </a:lnSpc>
              <a:buClrTx/>
              <a:buSzTx/>
              <a:buFontTx/>
              <a:defRPr/>
            </a:pPr>
            <a:r>
              <a:rPr lang="ru-RU" sz="1600" dirty="0">
                <a:latin typeface="Arial"/>
                <a:ea typeface="+mn-ea"/>
                <a:cs typeface="Arial"/>
              </a:rPr>
              <a:t>Психологическими — невротические расстройства, травматические ситуации, низкий уровень самооценки.</a:t>
            </a:r>
          </a:p>
          <a:p>
            <a:pPr>
              <a:lnSpc>
                <a:spcPct val="150000"/>
              </a:lnSpc>
              <a:buClrTx/>
              <a:buSzTx/>
              <a:buFontTx/>
              <a:defRPr/>
            </a:pPr>
            <a:r>
              <a:rPr lang="ru-RU" sz="1600" dirty="0">
                <a:latin typeface="Arial"/>
                <a:ea typeface="+mn-ea"/>
                <a:cs typeface="Arial"/>
              </a:rPr>
              <a:t>Физиологическими — нарушение баланса гормонов, употребление алкоголя и наркотиков.</a:t>
            </a:r>
          </a:p>
          <a:p>
            <a:pPr>
              <a:lnSpc>
                <a:spcPct val="150000"/>
              </a:lnSpc>
              <a:buClrTx/>
              <a:buSzTx/>
              <a:buFontTx/>
              <a:defRPr/>
            </a:pPr>
            <a:r>
              <a:rPr lang="ru-RU" sz="1600" dirty="0">
                <a:latin typeface="Arial"/>
                <a:ea typeface="+mn-ea"/>
                <a:cs typeface="Arial"/>
              </a:rPr>
              <a:t>Социокультурными — неблагоприятные социальные условия, плохие социальные навыки.</a:t>
            </a:r>
            <a:endParaRPr sz="1600" dirty="0">
              <a:latin typeface="Arial"/>
              <a:ea typeface="+mn-ea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/>
          </p:cNvSpPr>
          <p:nvPr>
            <p:ph sz="half" idx="1"/>
          </p:nvPr>
        </p:nvSpPr>
        <p:spPr bwMode="auto">
          <a:xfrm>
            <a:off x="-134871" y="11757"/>
            <a:ext cx="9252520" cy="1440159"/>
          </a:xfrm>
          <a:ln/>
        </p:spPr>
        <p:txBody>
          <a:bodyPr vert="horz" wrap="square" lIns="91440" tIns="45720" rIns="91440" bIns="45720" anchor="t" anchorCtr="0"/>
          <a:lstStyle/>
          <a:p>
            <a:pPr marL="0" indent="0">
              <a:buClrTx/>
              <a:buSzTx/>
              <a:buNone/>
              <a:defRPr/>
            </a:pPr>
            <a:r>
              <a:rPr lang="ru-RU" dirty="0">
                <a:latin typeface="+mn-lt"/>
                <a:ea typeface="+mn-ea"/>
                <a:cs typeface="+mn-cs"/>
              </a:rPr>
              <a:t>                              Методы борьбы.</a:t>
            </a:r>
            <a:endParaRPr dirty="0"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A4689C-BD05-13A9-97A2-305703FD29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989" y="404664"/>
            <a:ext cx="8686800" cy="4525963"/>
          </a:xfrm>
        </p:spPr>
        <p:txBody>
          <a:bodyPr/>
          <a:lstStyle/>
          <a:p>
            <a:pPr marL="0" indent="0">
              <a:buNone/>
            </a:pPr>
            <a:endParaRPr lang="ru-RU" sz="2400" dirty="0"/>
          </a:p>
          <a:p>
            <a:r>
              <a:rPr lang="ru-RU" sz="2400" dirty="0"/>
              <a:t>Если самостоятельно справиться с агрессией не получается, важно обратиться за помощью к специалисту — психологу или психотерапевту. Некоторые рекомендации: </a:t>
            </a:r>
          </a:p>
          <a:p>
            <a:r>
              <a:rPr lang="ru-RU" sz="2400" dirty="0"/>
              <a:t>Понимать свои эмоции — определить, что вызвало гнев или раздражение, и контролировать реакции на эти ситуации.</a:t>
            </a:r>
          </a:p>
          <a:p>
            <a:r>
              <a:rPr lang="ru-RU" sz="2400" dirty="0"/>
              <a:t>Практиковать расслабление — сделать несколько глубоких вдохов и выдохов, использовать методы расслабления (йога, медитация).</a:t>
            </a:r>
          </a:p>
          <a:p>
            <a:r>
              <a:rPr lang="ru-RU" sz="2400" dirty="0"/>
              <a:t>Избегать конфликтных ситуаций — если известно, что общение с определённым человеком может привести к конфликту, попробовать оградить себя от него.</a:t>
            </a:r>
          </a:p>
          <a:p>
            <a:r>
              <a:rPr lang="ru-RU" sz="2400" dirty="0"/>
              <a:t>Говорить о своих чувствах — если человек недоволен или раздражён, попробовать сказать об этом собеседнику, не прибегая к агрессии.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0" y="1557336"/>
            <a:ext cx="9324528" cy="4823991"/>
          </a:xfrm>
          <a:ln/>
        </p:spPr>
        <p:txBody>
          <a:bodyPr vert="horz" wrap="square" lIns="91440" tIns="45720" rIns="91440" bIns="45720" anchor="ctr" anchorCtr="0"/>
          <a:lstStyle/>
          <a:p>
            <a:pPr algn="l">
              <a:defRPr/>
            </a:pPr>
            <a:r>
              <a:rPr lang="ru-RU" sz="3200" dirty="0">
                <a:latin typeface="Times New Roman"/>
              </a:rPr>
              <a:t>Пассивный — проявляется через сарказм, уклонение от разговора или замалчивание проблем.</a:t>
            </a:r>
            <a:br>
              <a:rPr lang="ru-RU" sz="3200" dirty="0">
                <a:latin typeface="Times New Roman"/>
              </a:rPr>
            </a:br>
            <a:br>
              <a:rPr lang="ru-RU" sz="3200" dirty="0">
                <a:latin typeface="Times New Roman"/>
              </a:rPr>
            </a:br>
            <a:r>
              <a:rPr lang="ru-RU" sz="3200" dirty="0">
                <a:latin typeface="Times New Roman"/>
              </a:rPr>
              <a:t>Активный — личность открыто выражает свои чувства, иногда агрессивно.</a:t>
            </a:r>
            <a:br>
              <a:rPr lang="ru-RU" sz="3200" dirty="0">
                <a:latin typeface="Times New Roman"/>
              </a:rPr>
            </a:br>
            <a:br>
              <a:rPr lang="ru-RU" sz="3200" dirty="0">
                <a:latin typeface="Times New Roman"/>
              </a:rPr>
            </a:br>
            <a:r>
              <a:rPr lang="ru-RU" sz="3200" dirty="0">
                <a:latin typeface="Times New Roman"/>
              </a:rPr>
              <a:t>Хронический — индивид испытывает постоянное раздражение.</a:t>
            </a:r>
            <a:br>
              <a:rPr lang="ru-RU" sz="3200" dirty="0">
                <a:latin typeface="Times New Roman"/>
              </a:rPr>
            </a:br>
            <a:br>
              <a:rPr lang="ru-RU" sz="3200" dirty="0">
                <a:latin typeface="Times New Roman"/>
              </a:rPr>
            </a:br>
            <a:r>
              <a:rPr lang="ru-RU" sz="3200" dirty="0">
                <a:latin typeface="Times New Roman"/>
              </a:rPr>
              <a:t>Яростный — проявляется резкими вспышками агрессии.</a:t>
            </a:r>
            <a:br>
              <a:rPr lang="ru-RU" sz="3200" dirty="0">
                <a:latin typeface="Times New Roman"/>
              </a:rPr>
            </a:br>
            <a:br>
              <a:rPr lang="ru-RU" sz="3200" dirty="0">
                <a:latin typeface="Times New Roman"/>
              </a:rPr>
            </a:br>
            <a:endParaRPr sz="3200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00E5F354-DDD1-1EEF-5C3B-913FD57BA34C}"/>
              </a:ext>
            </a:extLst>
          </p:cNvPr>
          <p:cNvSpPr txBox="1">
            <a:spLocks/>
          </p:cNvSpPr>
          <p:nvPr/>
        </p:nvSpPr>
        <p:spPr bwMode="auto">
          <a:xfrm>
            <a:off x="197075" y="-99392"/>
            <a:ext cx="9324528" cy="7920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ctr" anchorCtr="0"/>
          <a:lstStyle>
            <a:lvl1pPr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2"/>
                </a:solidFill>
                <a:latin typeface="Arial"/>
              </a:defRPr>
            </a:lvl2pPr>
            <a:lvl3pPr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2"/>
                </a:solidFill>
                <a:latin typeface="Arial"/>
              </a:defRPr>
            </a:lvl3pPr>
            <a:lvl4pPr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2"/>
                </a:solidFill>
                <a:latin typeface="Arial"/>
              </a:defRPr>
            </a:lvl4pPr>
            <a:lvl5pPr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2"/>
                </a:solidFill>
                <a:latin typeface="Arial"/>
              </a:defRPr>
            </a:lvl5pPr>
            <a:lvl6pPr marL="45720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2"/>
                </a:solidFill>
                <a:latin typeface="Arial"/>
              </a:defRPr>
            </a:lvl6pPr>
            <a:lvl7pPr marL="91440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2"/>
                </a:solidFill>
                <a:latin typeface="Arial"/>
              </a:defRPr>
            </a:lvl7pPr>
            <a:lvl8pPr marL="137160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2"/>
                </a:solidFill>
                <a:latin typeface="Arial"/>
              </a:defRPr>
            </a:lvl8pPr>
            <a:lvl9pPr marL="1828800" algn="ctr">
              <a:spcBef>
                <a:spcPts val="0"/>
              </a:spcBef>
              <a:spcAft>
                <a:spcPts val="0"/>
              </a:spcAft>
              <a:defRPr sz="4400">
                <a:solidFill>
                  <a:schemeClr val="tx2"/>
                </a:solidFill>
                <a:latin typeface="Arial"/>
              </a:defRPr>
            </a:lvl9pPr>
          </a:lstStyle>
          <a:p>
            <a:pPr>
              <a:defRPr/>
            </a:pPr>
            <a:r>
              <a:rPr lang="ru-RU" sz="4000" dirty="0">
                <a:latin typeface="Times New Roman"/>
              </a:rPr>
              <a:t>Виды гнева. </a:t>
            </a:r>
            <a:endParaRPr lang="ru-RU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/>
          </p:cNvSpPr>
          <p:nvPr>
            <p:ph idx="1"/>
          </p:nvPr>
        </p:nvSpPr>
        <p:spPr bwMode="auto">
          <a:xfrm>
            <a:off x="0" y="0"/>
            <a:ext cx="9144000" cy="6858000"/>
          </a:xfrm>
          <a:ln/>
        </p:spPr>
        <p:txBody>
          <a:bodyPr vert="horz" wrap="square" lIns="91440" tIns="45720" rIns="91440" bIns="45720" anchor="t" anchorCtr="0"/>
          <a:lstStyle/>
          <a:p>
            <a:pPr>
              <a:buNone/>
              <a:defRPr/>
            </a:pPr>
            <a:r>
              <a:rPr lang="ru-RU" dirty="0">
                <a:latin typeface="Times New Roman"/>
              </a:rPr>
              <a:t>                                 Причины.</a:t>
            </a:r>
          </a:p>
          <a:p>
            <a:pPr>
              <a:buNone/>
              <a:defRPr/>
            </a:pPr>
            <a:r>
              <a:rPr lang="ru-RU" dirty="0">
                <a:latin typeface="Times New Roman"/>
              </a:rPr>
              <a:t>Нарушение личных границ.</a:t>
            </a:r>
          </a:p>
          <a:p>
            <a:pPr>
              <a:buNone/>
              <a:defRPr/>
            </a:pPr>
            <a:endParaRPr lang="ru-RU" dirty="0">
              <a:latin typeface="Times New Roman"/>
            </a:endParaRPr>
          </a:p>
          <a:p>
            <a:pPr>
              <a:buNone/>
              <a:defRPr/>
            </a:pPr>
            <a:r>
              <a:rPr lang="ru-RU" dirty="0">
                <a:latin typeface="Times New Roman"/>
              </a:rPr>
              <a:t>Несправедливость — например, когда кто-то получает незаслуженную награду или страдает от неправильного решения.</a:t>
            </a:r>
          </a:p>
          <a:p>
            <a:pPr>
              <a:buNone/>
              <a:defRPr/>
            </a:pPr>
            <a:endParaRPr lang="ru-RU" dirty="0">
              <a:latin typeface="Times New Roman"/>
            </a:endParaRPr>
          </a:p>
          <a:p>
            <a:pPr>
              <a:buNone/>
              <a:defRPr/>
            </a:pPr>
            <a:r>
              <a:rPr lang="ru-RU" dirty="0">
                <a:latin typeface="Times New Roman"/>
              </a:rPr>
              <a:t>Отказ от ожиданий и желаний — когда ожидания не оправдались, это может вызвать чувство разочарования, которое может перерасти в гнев.</a:t>
            </a:r>
          </a:p>
          <a:p>
            <a:pPr>
              <a:buNone/>
              <a:defRPr/>
            </a:pPr>
            <a:endParaRPr lang="ru-RU" dirty="0">
              <a:latin typeface="Times New Roman"/>
            </a:endParaRPr>
          </a:p>
          <a:p>
            <a:pPr>
              <a:buNone/>
              <a:defRPr/>
            </a:pPr>
            <a:r>
              <a:rPr lang="ru-RU" dirty="0">
                <a:latin typeface="Times New Roman"/>
              </a:rPr>
              <a:t>Физическая боль и дискомфорт — особенно если они длительные и неизлечимые.</a:t>
            </a:r>
            <a:endParaRPr dirty="0">
              <a:latin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idx="1"/>
          </p:nvPr>
        </p:nvSpPr>
        <p:spPr bwMode="auto">
          <a:xfrm>
            <a:off x="395536" y="0"/>
            <a:ext cx="8229600" cy="5649913"/>
          </a:xfrm>
          <a:ln/>
        </p:spPr>
        <p:txBody>
          <a:bodyPr vert="horz" wrap="square" lIns="91440" tIns="45720" rIns="91440" bIns="45720" anchor="t" anchorCtr="0"/>
          <a:lstStyle/>
          <a:p>
            <a:pPr>
              <a:buNone/>
              <a:defRPr/>
            </a:pPr>
            <a:r>
              <a:rPr lang="ru-RU" dirty="0">
                <a:latin typeface="Times New Roman"/>
              </a:rPr>
              <a:t>                    Способы справиться</a:t>
            </a:r>
          </a:p>
          <a:p>
            <a:pPr>
              <a:buNone/>
              <a:defRPr/>
            </a:pPr>
            <a:r>
              <a:rPr lang="ru-RU" sz="2400" dirty="0">
                <a:latin typeface="Times New Roman"/>
              </a:rPr>
              <a:t>Чтобы справиться с гневом, рекомендуется:</a:t>
            </a:r>
          </a:p>
          <a:p>
            <a:pPr>
              <a:buNone/>
              <a:defRPr/>
            </a:pPr>
            <a:r>
              <a:rPr lang="ru-RU" sz="2400" dirty="0">
                <a:latin typeface="Times New Roman"/>
              </a:rPr>
              <a:t>Осознать и признать гнев — важно понять, что гнев — это естественная эмоция, и необходимо выработать стратегии её управления.</a:t>
            </a:r>
          </a:p>
          <a:p>
            <a:pPr>
              <a:buNone/>
              <a:defRPr/>
            </a:pPr>
            <a:r>
              <a:rPr lang="ru-RU" sz="2400" dirty="0">
                <a:latin typeface="Times New Roman"/>
              </a:rPr>
              <a:t>Расслабление и медитация — помогают уменьшить напряжение и снять стресс.</a:t>
            </a:r>
          </a:p>
          <a:p>
            <a:pPr>
              <a:buNone/>
              <a:defRPr/>
            </a:pPr>
            <a:r>
              <a:rPr lang="ru-RU" sz="2400" dirty="0">
                <a:latin typeface="Times New Roman"/>
              </a:rPr>
              <a:t>Коммуникация и выражение своих чувств — это помогает предотвратить конфликты и улучшить отношения с окружающими людьми.</a:t>
            </a:r>
          </a:p>
          <a:p>
            <a:pPr>
              <a:buNone/>
              <a:defRPr/>
            </a:pPr>
            <a:r>
              <a:rPr lang="ru-RU" sz="2400" dirty="0">
                <a:latin typeface="Times New Roman"/>
              </a:rPr>
              <a:t>Поиск позитивных способов решения проблемы, которые вызывают гнев — например, можно найти способы изменить ситуацию или найти другие пути достижения своих целей.</a:t>
            </a:r>
          </a:p>
          <a:p>
            <a:pPr>
              <a:buNone/>
              <a:defRPr/>
            </a:pPr>
            <a:r>
              <a:rPr lang="ru-RU" sz="2400" dirty="0">
                <a:latin typeface="Times New Roman"/>
              </a:rPr>
              <a:t>Поддержка от близких и специалистов — может помочь справиться с гневом и избежать негативных последствий для здоровья и отношений.</a:t>
            </a:r>
            <a:endParaRPr sz="2400" dirty="0">
              <a:latin typeface="Times New Roman"/>
            </a:endParaRPr>
          </a:p>
          <a:p>
            <a:pPr algn="ctr">
              <a:buNone/>
              <a:defRPr/>
            </a:pPr>
            <a:endParaRPr sz="6000" dirty="0">
              <a:latin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 bwMode="auto">
          <a:xfrm>
            <a:off x="-72839" y="476672"/>
            <a:ext cx="9289677" cy="5170488"/>
          </a:xfrm>
          <a:ln/>
        </p:spPr>
        <p:txBody>
          <a:bodyPr vert="horz" wrap="square" lIns="91440" tIns="45720" rIns="91440" bIns="45720" anchor="ctr" anchorCtr="0"/>
          <a:lstStyle/>
          <a:p>
            <a:pPr marL="838200" indent="-838200">
              <a:defRPr/>
            </a:pPr>
            <a:r>
              <a:rPr lang="ru-RU" sz="5400" dirty="0">
                <a:latin typeface="Times New Roman"/>
              </a:rPr>
              <a:t>СПАСИБО ЗА ВНИМАНИЕ!</a:t>
            </a:r>
            <a:endParaRPr sz="5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FB98B0-27EF-F8BD-2596-45DF7BC8C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7784" y="6165304"/>
            <a:ext cx="8229600" cy="4525963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>
        <a:xfrm>
          <a:off x="0" y="0"/>
          <a:ext cx="1" cy="1"/>
        </a:xfrm>
        <a:prstGeom prst="rect">
          <a:avLst/>
        </a:pr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/>
      <a:lstStyle/>
    </a:spDef>
    <a:lnDef>
      <a:spPr bwMode="auto">
        <a:xfrm>
          <a:off x="0" y="0"/>
          <a:ext cx="1" cy="1"/>
        </a:xfrm>
        <a:prstGeom prst="rect">
          <a:avLst/>
        </a:pr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/>
      <a:lstStyle/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auto">
        <a:xfrm>
          <a:off x="0" y="0"/>
          <a:ext cx="1" cy="1"/>
        </a:xfrm>
        <a:prstGeom prst="rect">
          <a:avLst/>
        </a:pr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/>
      <a:lstStyle/>
    </a:spDef>
    <a:lnDef>
      <a:spPr bwMode="auto">
        <a:xfrm>
          <a:off x="0" y="0"/>
          <a:ext cx="1" cy="1"/>
        </a:xfrm>
        <a:prstGeom prst="rect">
          <a:avLst/>
        </a:pr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/>
      <a:lstStyle/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540</Words>
  <Application>Microsoft Office PowerPoint</Application>
  <DocSecurity>0</DocSecurity>
  <PresentationFormat>Экран (4:3)</PresentationFormat>
  <Paragraphs>47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Оформление по умолчанию</vt:lpstr>
      <vt:lpstr>1_Оформление по умолчанию</vt:lpstr>
      <vt:lpstr>                                                   </vt:lpstr>
      <vt:lpstr>Презентация PowerPoint</vt:lpstr>
      <vt:lpstr>  Виды и причины агрессии.</vt:lpstr>
      <vt:lpstr>Презентация PowerPoint</vt:lpstr>
      <vt:lpstr>Пассивный — проявляется через сарказм, уклонение от разговора или замалчивание проблем.  Активный — личность открыто выражает свои чувства, иногда агрессивно.  Хронический — индивид испытывает постоянное раздражение.  Яростный — проявляется резкими вспышками агрессии.  </vt:lpstr>
      <vt:lpstr>Презентация PowerPoint</vt:lpstr>
      <vt:lpstr>Презентация PowerPoint</vt:lpstr>
      <vt:lpstr>СПАСИБО ЗА ВНИМАНИЕ!</vt:lpstr>
    </vt:vector>
  </TitlesOfParts>
  <Manager/>
  <Company>Школа 597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Гнев, злость, агрессия</dc:title>
  <dc:subject/>
  <dc:creator>Библиотека</dc:creator>
  <cp:keywords/>
  <dc:description/>
  <cp:lastModifiedBy>Пользователь</cp:lastModifiedBy>
  <cp:revision>45</cp:revision>
  <dcterms:created xsi:type="dcterms:W3CDTF">2010-01-25T07:39:02Z</dcterms:created>
  <dcterms:modified xsi:type="dcterms:W3CDTF">2025-10-22T13:39:59Z</dcterms:modified>
  <cp:category/>
  <dc:identifier/>
  <cp:contentStatus/>
  <dc:language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1FBE0208FEF24A15A6EEADCDEE0E009F</vt:lpwstr>
  </property>
  <property fmtid="{D5CDD505-2E9C-101B-9397-08002B2CF9AE}" pid="3" name="KSOProductBuildVer">
    <vt:lpwstr>1049-11.2.0.11380</vt:lpwstr>
  </property>
</Properties>
</file>